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4" r:id="rId2"/>
    <p:sldMasterId id="2147483667" r:id="rId3"/>
    <p:sldMasterId id="2147483683" r:id="rId4"/>
    <p:sldMasterId id="2147483699" r:id="rId5"/>
  </p:sldMasterIdLst>
  <p:notesMasterIdLst>
    <p:notesMasterId r:id="rId20"/>
  </p:notesMasterIdLst>
  <p:handoutMasterIdLst>
    <p:handoutMasterId r:id="rId21"/>
  </p:handoutMasterIdLst>
  <p:sldIdLst>
    <p:sldId id="259" r:id="rId6"/>
    <p:sldId id="266" r:id="rId7"/>
    <p:sldId id="298" r:id="rId8"/>
    <p:sldId id="296" r:id="rId9"/>
    <p:sldId id="299" r:id="rId10"/>
    <p:sldId id="276" r:id="rId11"/>
    <p:sldId id="287" r:id="rId12"/>
    <p:sldId id="285" r:id="rId13"/>
    <p:sldId id="286" r:id="rId14"/>
    <p:sldId id="289" r:id="rId15"/>
    <p:sldId id="290" r:id="rId16"/>
    <p:sldId id="279" r:id="rId17"/>
    <p:sldId id="291" r:id="rId18"/>
    <p:sldId id="260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Light" panose="020B0502040204020203" pitchFamily="34" charset="0"/>
      <p:regular r:id="rId34"/>
      <p: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方正粗金陵简体" panose="02000000000000000000" pitchFamily="2" charset="-122"/>
      <p:regular r:id="rId38"/>
    </p:embeddedFont>
    <p:embeddedFont>
      <p:font typeface="方正细金陵简体" panose="02000000000000000000" pitchFamily="2" charset="-122"/>
      <p:regular r:id="rId39"/>
    </p:embeddedFont>
    <p:embeddedFont>
      <p:font typeface="微软雅黑" panose="020B0503020204020204" pitchFamily="34" charset="-122"/>
      <p:regular r:id="rId40"/>
      <p:bold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内容页" id="{EB11151C-0E14-47B0-8218-1431BF894351}">
          <p14:sldIdLst>
            <p14:sldId id="266"/>
            <p14:sldId id="298"/>
            <p14:sldId id="296"/>
            <p14:sldId id="299"/>
            <p14:sldId id="276"/>
            <p14:sldId id="287"/>
            <p14:sldId id="285"/>
            <p14:sldId id="286"/>
            <p14:sldId id="289"/>
            <p14:sldId id="290"/>
            <p14:sldId id="279"/>
            <p14:sldId id="291"/>
          </p14:sldIdLst>
        </p14:section>
        <p14:section name="封底" id="{843E591D-6EE2-4691-951C-C0C689F22170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4" pos="3899" userDrawn="1">
          <p15:clr>
            <a:srgbClr val="A4A3A4"/>
          </p15:clr>
        </p15:guide>
        <p15:guide id="5" orient="horz" pos="1028" userDrawn="1">
          <p15:clr>
            <a:srgbClr val="A4A3A4"/>
          </p15:clr>
        </p15:guide>
        <p15:guide id="6" orient="horz" pos="1545" userDrawn="1">
          <p15:clr>
            <a:srgbClr val="A4A3A4"/>
          </p15:clr>
        </p15:guide>
        <p15:guide id="7" orient="horz" pos="2087" userDrawn="1">
          <p15:clr>
            <a:srgbClr val="A4A3A4"/>
          </p15:clr>
        </p15:guide>
        <p15:guide id="8" pos="2126" userDrawn="1">
          <p15:clr>
            <a:srgbClr val="A4A3A4"/>
          </p15:clr>
        </p15:guide>
        <p15:guide id="9" pos="4046" userDrawn="1">
          <p15:clr>
            <a:srgbClr val="A4A3A4"/>
          </p15:clr>
        </p15:guide>
        <p15:guide id="10" pos="5964" userDrawn="1">
          <p15:clr>
            <a:srgbClr val="A4A3A4"/>
          </p15:clr>
        </p15:guide>
        <p15:guide id="11" pos="5138" userDrawn="1">
          <p15:clr>
            <a:srgbClr val="A4A3A4"/>
          </p15:clr>
        </p15:guide>
        <p15:guide id="12" pos="22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>
        <p:scale>
          <a:sx n="50" d="100"/>
          <a:sy n="50" d="100"/>
        </p:scale>
        <p:origin x="1848" y="648"/>
      </p:cViewPr>
      <p:guideLst>
        <p:guide pos="3899"/>
        <p:guide orient="horz" pos="1028"/>
        <p:guide orient="horz" pos="1545"/>
        <p:guide orient="horz" pos="2087"/>
        <p:guide pos="2126"/>
        <p:guide pos="4046"/>
        <p:guide pos="5964"/>
        <p:guide pos="5138"/>
        <p:guide pos="2252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1814888" y="1019212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814888" y="1740686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1814888" y="1019212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814888" y="1740686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1814888" y="1019212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814888" y="1740686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1814888" y="1019212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814888" y="1740686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2.xml"/><Relationship Id="rId7" Type="http://schemas.openxmlformats.org/officeDocument/2006/relationships/image" Target="../media/image2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57.xml"/><Relationship Id="rId4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644344" y="5669192"/>
            <a:ext cx="2903311" cy="454025"/>
          </a:xfrm>
        </p:spPr>
        <p:txBody>
          <a:bodyPr/>
          <a:lstStyle/>
          <a:p>
            <a:fld id="{045CE301-1C36-4793-AA14-14B8D1577BED}" type="datetime2">
              <a:rPr lang="zh-CN" altLang="en-US" smtClean="0"/>
              <a:t>2023年4月26日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89" y="1933728"/>
            <a:ext cx="5365820" cy="34817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90234" y="1095905"/>
            <a:ext cx="8410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可变铣削条件下在线颤振监测的自动特征提取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949959" y="87312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结果分析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059180"/>
            <a:ext cx="5420995" cy="2392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930" y="3639617"/>
            <a:ext cx="5420811" cy="2153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840"/>
              </a:spcBef>
              <a:buFont typeface="Arial" panose="020B0604020202020204" pitchFamily="34" charset="0"/>
              <a:buChar char="•"/>
            </a:pPr>
            <a:r>
              <a:rPr lang="zh-CN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时间延迟τ设置为</a:t>
            </a:r>
            <a:r>
              <a:rPr lang="en-US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2</a:t>
            </a:r>
            <a:r>
              <a:rPr lang="zh-CN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，嵌入维度</a:t>
            </a:r>
            <a:r>
              <a:rPr lang="en-US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m</a:t>
            </a:r>
            <a:r>
              <a:rPr lang="zh-CN" altLang="en-US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设置</a:t>
            </a:r>
            <a:r>
              <a:rPr lang="zh-CN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为</a:t>
            </a:r>
            <a:r>
              <a:rPr lang="en-US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7</a:t>
            </a:r>
            <a:r>
              <a:rPr lang="zh-CN" altLang="zh-CN" sz="2000" spc="75" dirty="0">
                <a:solidFill>
                  <a:srgbClr val="0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。</a:t>
            </a:r>
            <a:endParaRPr lang="en-US" altLang="zh-CN" sz="2000" spc="75" dirty="0">
              <a:solidFill>
                <a:srgbClr val="000000"/>
              </a:solidFill>
              <a:effectLst/>
              <a:latin typeface="+mj-ea"/>
              <a:ea typeface="+mj-ea"/>
              <a:cs typeface="宋体" panose="02010600030101010101" pitchFamily="2" charset="-122"/>
            </a:endParaRPr>
          </a:p>
          <a:p>
            <a:pPr marL="342900" indent="-342900" algn="just">
              <a:spcBef>
                <a:spcPts val="84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然而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APSO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方法</a:t>
            </a:r>
            <a:r>
              <a:rPr lang="zh-CN" altLang="zh-CN" sz="2000" b="1" dirty="0">
                <a:solidFill>
                  <a:srgbClr val="C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迭代</a:t>
            </a:r>
            <a:r>
              <a:rPr lang="en-US" altLang="zh-CN" sz="2000" b="1" dirty="0">
                <a:solidFill>
                  <a:srgbClr val="C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7</a:t>
            </a:r>
            <a:r>
              <a:rPr lang="zh-CN" altLang="zh-CN" sz="2000" b="1" dirty="0">
                <a:solidFill>
                  <a:srgbClr val="C00000"/>
                </a:solidFill>
                <a:effectLst/>
                <a:latin typeface="+mj-ea"/>
                <a:ea typeface="+mj-ea"/>
                <a:cs typeface="宋体" panose="02010600030101010101" pitchFamily="2" charset="-122"/>
              </a:rPr>
              <a:t>次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以获得最佳结果，而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PSO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算法迭代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17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次</a:t>
            </a:r>
            <a:r>
              <a:rPr lang="zh-CN" altLang="en-US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，因此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APSO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方法比</a:t>
            </a:r>
            <a:r>
              <a:rPr lang="en-US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PSO</a:t>
            </a:r>
            <a:r>
              <a:rPr lang="zh-CN" altLang="zh-CN" sz="2000" dirty="0">
                <a:effectLst/>
                <a:latin typeface="+mj-ea"/>
                <a:ea typeface="+mj-ea"/>
                <a:cs typeface="宋体" panose="02010600030101010101" pitchFamily="2" charset="-122"/>
              </a:rPr>
              <a:t>方法收敛更快。</a:t>
            </a:r>
            <a:endParaRPr lang="en-US" altLang="zh-CN" sz="20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  <a:p>
            <a:pPr marL="342900" indent="-342900" algn="just">
              <a:spcBef>
                <a:spcPts val="840"/>
              </a:spcBef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比较两种算法各自的执行时间表明，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APSO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算法的速度是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PSO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算法的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1/3</a:t>
            </a:r>
            <a:r>
              <a:rPr lang="zh-CN" altLang="en-US" sz="2000" b="0" i="0" dirty="0">
                <a:solidFill>
                  <a:srgbClr val="000000"/>
                </a:solidFill>
                <a:latin typeface="+mj-ea"/>
                <a:ea typeface="+mj-ea"/>
              </a:rPr>
              <a:t>。</a:t>
            </a:r>
            <a:endParaRPr lang="zh-CN" altLang="zh-CN" sz="20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47" y="1058917"/>
            <a:ext cx="4241100" cy="17774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270" y="2836545"/>
            <a:ext cx="4241165" cy="33464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31636" y="6145768"/>
            <a:ext cx="246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</a:t>
            </a:r>
            <a:r>
              <a:rPr lang="en-US" altLang="zh-CN" dirty="0"/>
              <a:t>:S    </a:t>
            </a:r>
            <a:r>
              <a:rPr lang="zh-CN" altLang="en-US" dirty="0"/>
              <a:t>右：</a:t>
            </a:r>
            <a:r>
              <a:rPr lang="en-US" altLang="zh-CN" dirty="0"/>
              <a:t>C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949959" y="87312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训练</a:t>
            </a:r>
            <a:r>
              <a:rPr lang="en-US" altLang="zh-CN" dirty="0">
                <a:latin typeface="+mj-ea"/>
                <a:ea typeface="+mj-ea"/>
              </a:rPr>
              <a:t>&amp;</a:t>
            </a:r>
            <a:r>
              <a:rPr lang="zh-CN" altLang="en-US" dirty="0">
                <a:latin typeface="+mj-ea"/>
                <a:ea typeface="+mj-ea"/>
              </a:rPr>
              <a:t>评价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5311031" cy="27945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6528" y="685672"/>
            <a:ext cx="540248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长度为</a:t>
            </a:r>
            <a:r>
              <a:rPr lang="en-US" altLang="zh-CN" sz="20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0.05s</a:t>
            </a: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的振动信号被设置为一个样本</a:t>
            </a:r>
            <a:endParaRPr lang="en-US" altLang="zh-CN" sz="2000" spc="75" dirty="0">
              <a:solidFill>
                <a:srgbClr val="000000"/>
              </a:solidFill>
              <a:effectLst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样本群体由</a:t>
            </a:r>
            <a:r>
              <a:rPr lang="en-US" altLang="zh-CN" sz="20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1440</a:t>
            </a: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个</a:t>
            </a:r>
            <a:r>
              <a:rPr lang="en-US" altLang="zh-CN" sz="20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RP</a:t>
            </a:r>
            <a:r>
              <a:rPr lang="zh-CN" altLang="zh-CN" sz="20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组成</a:t>
            </a:r>
            <a:endParaRPr lang="en-US" altLang="zh-CN" sz="2000" spc="75" dirty="0">
              <a:solidFill>
                <a:srgbClr val="000000"/>
              </a:solidFill>
              <a:effectLst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90%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的样本用作训练集，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10%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用作验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kern="100" spc="75" dirty="0">
                <a:solidFill>
                  <a:srgbClr val="FF0000"/>
                </a:solidFill>
                <a:effectLst/>
                <a:latin typeface="微软雅黑" panose="020B0503020204020204" charset="-122"/>
                <a:ea typeface="等线" panose="02010600030101010101" pitchFamily="2" charset="-122"/>
                <a:cs typeface="Times New Roman" panose="02020603050405020304" pitchFamily="18" charset="0"/>
              </a:rPr>
              <a:t>2000</a:t>
            </a:r>
            <a:r>
              <a:rPr lang="zh-CN" altLang="zh-CN" sz="2000" kern="100" spc="75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次</a:t>
            </a:r>
            <a:r>
              <a:rPr lang="zh-CN" altLang="zh-CN" sz="2000" kern="100" spc="75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迭代后停止波动</a:t>
            </a:r>
            <a:endParaRPr lang="en-US" altLang="zh-CN" sz="2000" kern="100" spc="75" dirty="0">
              <a:solidFill>
                <a:srgbClr val="000000"/>
              </a:solidFill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spc="75" dirty="0">
                <a:solidFill>
                  <a:srgbClr val="000000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训练集的预测准确率为</a:t>
            </a:r>
            <a:r>
              <a:rPr lang="en-US" altLang="zh-CN" sz="2000" spc="75" dirty="0">
                <a:solidFill>
                  <a:srgbClr val="FF0000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100%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spc="75" dirty="0">
                <a:solidFill>
                  <a:srgbClr val="000000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验证集的准确率为</a:t>
            </a:r>
            <a:r>
              <a:rPr lang="en-US" altLang="zh-CN" sz="2000" spc="75" dirty="0">
                <a:solidFill>
                  <a:srgbClr val="FF0000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99.31%</a:t>
            </a:r>
            <a:endParaRPr lang="zh-CN" altLang="zh-CN" sz="2000" spc="75" dirty="0">
              <a:solidFill>
                <a:srgbClr val="FF0000"/>
              </a:solidFill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40" y="3480435"/>
            <a:ext cx="3856990" cy="28067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4800" y="3836670"/>
            <a:ext cx="53105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840"/>
              </a:spcBef>
            </a:pPr>
            <a:r>
              <a:rPr lang="zh-CN" altLang="zh-CN" sz="2800" spc="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在颤振监测中，直接使用</a:t>
            </a:r>
            <a:r>
              <a:rPr lang="en-US" altLang="zh-CN" sz="2800" spc="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RP</a:t>
            </a:r>
            <a:r>
              <a:rPr lang="zh-CN" altLang="zh-CN" sz="2800" spc="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作为指标比通过</a:t>
            </a:r>
            <a:r>
              <a:rPr lang="en-US" altLang="zh-CN" sz="2800" spc="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RQA</a:t>
            </a:r>
            <a:r>
              <a:rPr lang="zh-CN" altLang="zh-CN" sz="2800" spc="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</a:t>
            </a:r>
            <a:r>
              <a:rPr lang="en-US" altLang="zh-CN" sz="2800" spc="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RP</a:t>
            </a:r>
            <a:r>
              <a:rPr lang="zh-CN" altLang="zh-CN" sz="2800" spc="75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特征更准确，并且传统方法无法处理可变切削条件下的颤振监测。</a:t>
            </a:r>
            <a:endParaRPr lang="zh-CN" altLang="zh-CN" sz="2800" dirty="0">
              <a:effectLst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3" y="2609030"/>
            <a:ext cx="6523970" cy="8714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颤振在线识别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5" y="840740"/>
            <a:ext cx="5104130" cy="42614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310" y="840105"/>
            <a:ext cx="5104130" cy="42621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87140" y="5569585"/>
            <a:ext cx="4617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0.05+0.0149=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0.0649s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1655" y="5136515"/>
            <a:ext cx="1059878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从图中可以看出，本研究提出的颤振监测模型可以准确地识别加工状态，只有少数情况被误判。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98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355097" y="-388401"/>
            <a:ext cx="12975220" cy="7974957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43858" y="274527"/>
            <a:ext cx="7081677" cy="598488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个人收获</a:t>
            </a:r>
            <a:r>
              <a:rPr lang="en-US" altLang="zh-CN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体会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570897" y="1038055"/>
            <a:ext cx="4325194" cy="158032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硬性基础要求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信号处理基础（</a:t>
            </a:r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SS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DSP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人工智能</a:t>
            </a:r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机器学习基础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机械振动原理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570897" y="3449463"/>
            <a:ext cx="5204870" cy="1580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软实力但重要：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调包侠的素养、</a:t>
            </a:r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Debug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、炼丹技巧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PPT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？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绘图软件的使用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读论文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  <p:sp>
        <p:nvSpPr>
          <p:cNvPr id="7" name="文本占位符 4"/>
          <p:cNvSpPr txBox="1"/>
          <p:nvPr/>
        </p:nvSpPr>
        <p:spPr>
          <a:xfrm>
            <a:off x="6198534" y="1801400"/>
            <a:ext cx="5423453" cy="1580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我的现状：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课表上一周</a:t>
            </a:r>
            <a:r>
              <a:rPr lang="en-US" altLang="zh-CN" sz="2400" dirty="0">
                <a:solidFill>
                  <a:schemeClr val="accent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33</a:t>
            </a:r>
            <a:r>
              <a:rPr lang="zh-CN" altLang="en-US" sz="2400" dirty="0">
                <a:solidFill>
                  <a:schemeClr val="accent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节</a:t>
            </a:r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课程，应付不周，时间安排？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对主题比较感兴趣，尤其是信号处理和算法设计，但基础还需慢慢打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临近期末，考试、课程大作业、项目式教学</a:t>
            </a:r>
            <a:endParaRPr lang="en-US" altLang="zh-CN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95589" y="1251967"/>
            <a:ext cx="4859101" cy="126334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5" name="平行四边形 14"/>
          <p:cNvSpPr/>
          <p:nvPr/>
        </p:nvSpPr>
        <p:spPr>
          <a:xfrm>
            <a:off x="6471817" y="136269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553200" y="1535430"/>
            <a:ext cx="4699635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fr-FR" sz="2400" b="1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振动</a:t>
            </a:r>
            <a:r>
              <a:rPr lang="zh-CN" altLang="fr-FR" sz="2400" b="1" i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信号</a:t>
            </a:r>
            <a:r>
              <a:rPr lang="en-US" altLang="zh-CN" sz="2400" b="1" i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b="1" i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位移、加速度</a:t>
            </a:r>
            <a:r>
              <a:rPr lang="en-US" altLang="zh-CN" sz="2400" b="1" i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fr-FR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力</a:t>
            </a:r>
            <a:r>
              <a:rPr lang="zh-CN" altLang="fr-FR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信号</a:t>
            </a:r>
            <a:r>
              <a:rPr lang="fr-FR" altLang="zh-CN" sz="2400" b="1" i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fr-FR" sz="2400" b="1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扭矩</a:t>
            </a:r>
            <a:r>
              <a:rPr lang="zh-CN" altLang="fr-FR" sz="2400" b="1" i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信号</a:t>
            </a:r>
            <a:r>
              <a:rPr lang="en-US" altLang="fr-FR" sz="2400" b="1" i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 i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声音信号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在线颤振检测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521297" y="2384425"/>
            <a:ext cx="4752693" cy="229583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697525" y="249515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91845" y="2643505"/>
            <a:ext cx="4866640" cy="177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ata acquisition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r>
              <a:rPr lang="en-US" altLang="zh-CN" sz="28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eature extraction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8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Pattern recognition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9094" y="1868686"/>
            <a:ext cx="1446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关键步骤：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95330" y="816547"/>
            <a:ext cx="1446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数据获取</a:t>
            </a:r>
            <a:r>
              <a:rPr lang="zh-CN" altLang="en-US" sz="2400" dirty="0">
                <a:latin typeface="方正粗金陵简体" panose="02000000000000000000" pitchFamily="2" charset="-122"/>
                <a:ea typeface="方正粗金陵简体" panose="02000000000000000000" pitchFamily="2" charset="-122"/>
              </a:rPr>
              <a:t>：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6295589" y="5079072"/>
            <a:ext cx="4859101" cy="126334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>
            <a:off x="6471817" y="518979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304221" y="4634746"/>
            <a:ext cx="1446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模式识别：</a:t>
            </a:r>
          </a:p>
        </p:txBody>
      </p:sp>
      <p:sp>
        <p:nvSpPr>
          <p:cNvPr id="31" name="矩形: 圆角 30"/>
          <p:cNvSpPr/>
          <p:nvPr/>
        </p:nvSpPr>
        <p:spPr>
          <a:xfrm>
            <a:off x="6295390" y="3093720"/>
            <a:ext cx="4859020" cy="126365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平行四边形 31"/>
          <p:cNvSpPr/>
          <p:nvPr/>
        </p:nvSpPr>
        <p:spPr>
          <a:xfrm>
            <a:off x="6471817" y="320423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6295331" y="2635215"/>
            <a:ext cx="1446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特征提取：</a:t>
            </a:r>
          </a:p>
        </p:txBody>
      </p:sp>
      <p:cxnSp>
        <p:nvCxnSpPr>
          <p:cNvPr id="37" name="直接箭头连接符 36"/>
          <p:cNvCxnSpPr>
            <a:endCxn id="13" idx="1"/>
          </p:cNvCxnSpPr>
          <p:nvPr/>
        </p:nvCxnSpPr>
        <p:spPr>
          <a:xfrm flipV="1">
            <a:off x="4281237" y="1884077"/>
            <a:ext cx="2014220" cy="1188000"/>
          </a:xfrm>
          <a:prstGeom prst="straightConnector1">
            <a:avLst/>
          </a:prstGeom>
          <a:ln w="31750" cmpd="sng">
            <a:solidFill>
              <a:srgbClr val="C8161E"/>
            </a:solidFill>
            <a:prstDash val="soli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651436" y="4310248"/>
            <a:ext cx="1652547" cy="160159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31" idx="1"/>
          </p:cNvCxnSpPr>
          <p:nvPr/>
        </p:nvCxnSpPr>
        <p:spPr>
          <a:xfrm>
            <a:off x="4641288" y="3648538"/>
            <a:ext cx="1654175" cy="768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543040" y="3364865"/>
            <a:ext cx="4509770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时频域分析：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STFT/HHT/WT/VMD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543040" y="5373370"/>
            <a:ext cx="4699635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深度学习算法：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SVM/KNN/RF/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神经网络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/PSO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在线颤振监测方法流程图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8445" y="4577715"/>
            <a:ext cx="1135888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本文提出的方法的整个工作流程如上图所示。整个过程包括三个部分:</a:t>
            </a:r>
            <a:r>
              <a:rPr lang="zh-CN" altLang="en-US" sz="2000" b="1">
                <a:solidFill>
                  <a:srgbClr val="C00000"/>
                </a:solidFill>
              </a:rPr>
              <a:t>RP的自动获取</a:t>
            </a:r>
            <a:r>
              <a:rPr lang="zh-CN" altLang="en-US" sz="2000"/>
              <a:t>、</a:t>
            </a:r>
            <a:r>
              <a:rPr lang="zh-CN" altLang="en-US" sz="2000" b="1">
                <a:solidFill>
                  <a:srgbClr val="C00000"/>
                </a:solidFill>
              </a:rPr>
              <a:t>状态监测模型的训练</a:t>
            </a:r>
            <a:r>
              <a:rPr lang="zh-CN" altLang="en-US" sz="2000"/>
              <a:t>和</a:t>
            </a:r>
            <a:r>
              <a:rPr lang="zh-CN" altLang="en-US" sz="2000" b="1">
                <a:solidFill>
                  <a:srgbClr val="C00000"/>
                </a:solidFill>
              </a:rPr>
              <a:t>在线颤振监测</a:t>
            </a:r>
            <a:r>
              <a:rPr lang="zh-CN" altLang="en-US" sz="2000"/>
              <a:t>。</a:t>
            </a:r>
            <a:r>
              <a:rPr lang="zh-CN" altLang="en-US" sz="2000" b="1">
                <a:solidFill>
                  <a:srgbClr val="C00000"/>
                </a:solidFill>
              </a:rPr>
              <a:t>第一部分是RP的自动获取</a:t>
            </a:r>
            <a:r>
              <a:rPr lang="zh-CN" altLang="en-US" sz="2000"/>
              <a:t>，主要是将超参数</a:t>
            </a:r>
            <a:r>
              <a:rPr lang="en-US" altLang="zh-CN" sz="2000"/>
              <a:t>τ</a:t>
            </a:r>
            <a:r>
              <a:rPr lang="zh-CN" altLang="en-US" sz="2000"/>
              <a:t>和m输入到APSO中并自动计算样本信号的预定义阈值ε，最后根据τ、m和ε计算RP。</a:t>
            </a:r>
            <a:r>
              <a:rPr lang="zh-CN" altLang="en-US" sz="2000" b="1">
                <a:solidFill>
                  <a:srgbClr val="C00000"/>
                </a:solidFill>
              </a:rPr>
              <a:t>第二部分训练状态监测模型</a:t>
            </a:r>
            <a:r>
              <a:rPr lang="zh-CN" altLang="en-US" sz="2000"/>
              <a:t>，将RP将按比例分为训练集和验证集后进行训练。</a:t>
            </a:r>
            <a:r>
              <a:rPr lang="zh-CN" altLang="en-US" sz="2000" b="1">
                <a:solidFill>
                  <a:srgbClr val="C00000"/>
                </a:solidFill>
              </a:rPr>
              <a:t>第三部分是在线颤振监测</a:t>
            </a:r>
            <a:r>
              <a:rPr lang="zh-CN" altLang="en-US" sz="2000"/>
              <a:t>，采集加工过程的振动信号后得到RP，输入到监测模型中进行识别。若切削状态稳定，则继续监控；如果发生颤振，将发出警报，并停止铣削加工。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b="613"/>
          <a:stretch>
            <a:fillRect/>
          </a:stretch>
        </p:blipFill>
        <p:spPr>
          <a:xfrm>
            <a:off x="508000" y="720725"/>
            <a:ext cx="3767455" cy="3778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50660" y="730885"/>
            <a:ext cx="5067300" cy="344424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906645" y="1814830"/>
            <a:ext cx="1012825" cy="751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746240" y="724535"/>
            <a:ext cx="5445125" cy="5169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在得到RP之前，需要计算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三个超参数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，即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时间延迟τ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嵌入维数m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预定义阈值ε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其中时延τ显著影响重构RP的质量。本研究中时延τ是由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互信息I(S, Q)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决定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时延τ设置为当I(S, Q)达到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第一个局部极小值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时。I(S, Q)的计算公式如下: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采用CAO法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sz="2000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(m)，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以第一个局部最大值作为重构维数m。E</a:t>
            </a:r>
            <a:r>
              <a:rPr sz="2000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(m)的计算公式如下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724535"/>
            <a:ext cx="6608445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递归图(Recurrence plot, RP)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能准确反映切削系统的动态变化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，且RP的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全局和局部特征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稳定切削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颤振状态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上存在显著差异，因此可作为监测颤振的特征，其获取方法如下：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基于APSO的RP的自动获取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640" y="2771775"/>
            <a:ext cx="5299075" cy="6127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97190" y="3559175"/>
            <a:ext cx="3192145" cy="409575"/>
          </a:xfrm>
          <a:prstGeom prst="rect">
            <a:avLst/>
          </a:prstGeom>
        </p:spPr>
      </p:pic>
      <p:pic>
        <p:nvPicPr>
          <p:cNvPr id="7" name="图片 6" descr="Y9O5X5M`99DY8QP6SU[Y_X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8770" y="3498850"/>
            <a:ext cx="6096635" cy="2579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17535" y="5093335"/>
            <a:ext cx="3067050" cy="984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399915" y="724535"/>
            <a:ext cx="779145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预定义阈值ε</a:t>
            </a:r>
            <a:r>
              <a:rPr 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的获取：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τ和m输入到APSO中，APSO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自动计算样本信号的预定义阈值ε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ε过大或过小都会破坏RP的结构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，本文引用参考，认为</a:t>
            </a:r>
            <a:r>
              <a:rPr 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复发率(RR)为0.1时ε最佳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RR的计算公式为: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因此，评价函数可写为：</a:t>
            </a: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PSO的主要计算步骤如下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见右图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）在搜索空间中初始化一个粒子集合，种群数为M，最大迭代次数为n。</a:t>
            </a: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）手动设置位置范围[LB UB]，其中UB和LB分别表示粒子位置范围；选择最佳邻域粒子，并将其索引分配给变量全局bestG = (g</a:t>
            </a:r>
            <a:r>
              <a:rPr lang="zh-CN" sz="2000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g</a:t>
            </a:r>
            <a:r>
              <a:rPr lang="zh-CN" sz="2000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，⋯⋯，g</a:t>
            </a:r>
            <a:r>
              <a:rPr lang="zh-CN" sz="2000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)。</a:t>
            </a: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）根据公式迭代粒子的速度和位置，本文将位置范围改进后的粒子群算法称为APSO。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基于APSO的RP的自动获取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736600"/>
            <a:ext cx="4251960" cy="5608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10375" y="2174240"/>
            <a:ext cx="1116965" cy="4933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 b="24322"/>
          <a:stretch>
            <a:fillRect/>
          </a:stretch>
        </p:blipFill>
        <p:spPr>
          <a:xfrm>
            <a:off x="10711180" y="1990725"/>
            <a:ext cx="1376045" cy="861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在线颤振监测的神经网络体系结构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" y="749300"/>
            <a:ext cx="5516245" cy="223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5" y="3568700"/>
            <a:ext cx="5517515" cy="2794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866130" y="749300"/>
            <a:ext cx="613537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传统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卷积神经网络很难同时提取全局和局部特征，为了克服这一问题，本文提出</a:t>
            </a:r>
            <a:r>
              <a:rPr 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一个具有三个初始层的深度学习神经网络架构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来监测颤振，它可以在学习全局和局部特征的同时减少计算消耗，左图描述的是一个初始层的结构。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本文提出的整体深度学习架构如左图所示。它包含17层，包括初始层、卷积层、归一化层、最大池化层、平均池化层、全连接层和softmax层。这些层由三个部分组成:</a:t>
            </a:r>
            <a:r>
              <a:rPr 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图像预处理与压缩部分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特征提取与融合部分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分类部分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。该架构可同时提取多通道特征，然后融合这些特征进行分类。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实验验证</a:t>
            </a:r>
          </a:p>
        </p:txBody>
      </p:sp>
      <p:sp>
        <p:nvSpPr>
          <p:cNvPr id="36" name="任意多边形: 形状 35"/>
          <p:cNvSpPr/>
          <p:nvPr/>
        </p:nvSpPr>
        <p:spPr>
          <a:xfrm>
            <a:off x="187480" y="960330"/>
            <a:ext cx="5264211" cy="3758059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/>
          <p:cNvSpPr/>
          <p:nvPr/>
        </p:nvSpPr>
        <p:spPr>
          <a:xfrm>
            <a:off x="306148" y="109664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0650" y="1338580"/>
            <a:ext cx="5485765" cy="19748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实验设备：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   DMU50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机床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7075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铝合金（刀具参数省略）</a:t>
            </a:r>
            <a:endParaRPr lang="en-US" altLang="zh-CN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加速度计：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PCB356A6</a:t>
            </a:r>
          </a:p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数采模块：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NI9234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（采样频率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10240Hz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）</a:t>
            </a:r>
          </a:p>
          <a:p>
            <a:r>
              <a:rPr lang="en-US" altLang="zh-CN" sz="2000" dirty="0"/>
              <a:t>     </a:t>
            </a:r>
            <a:r>
              <a:rPr lang="zh-CN" altLang="en-US" sz="2000" dirty="0"/>
              <a:t>铣削稳定性影响因素：</a:t>
            </a:r>
            <a:r>
              <a:rPr lang="zh-CN" altLang="en-US" sz="2000" b="1" dirty="0">
                <a:solidFill>
                  <a:srgbClr val="C00000"/>
                </a:solidFill>
              </a:rPr>
              <a:t>切削深度</a:t>
            </a:r>
            <a:r>
              <a:rPr lang="zh-CN" altLang="en-US" sz="2000" dirty="0"/>
              <a:t>和</a:t>
            </a:r>
            <a:r>
              <a:rPr lang="zh-CN" altLang="en-US" sz="2000" b="1" dirty="0">
                <a:solidFill>
                  <a:srgbClr val="C00000"/>
                </a:solidFill>
              </a:rPr>
              <a:t>主轴转速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56" y="960330"/>
            <a:ext cx="6403358" cy="394191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7133" y="3313510"/>
            <a:ext cx="609407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颤振状态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稳定状态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S–C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：切削状态从稳定变为颤振</a:t>
            </a:r>
            <a:endParaRPr lang="en-US" altLang="zh-CN" sz="2000" b="1" i="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    C–S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切削状态由颤振变为稳定</a:t>
            </a:r>
            <a:endParaRPr lang="zh-CN" altLang="en-US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-1" r="-2520" b="64929"/>
          <a:stretch>
            <a:fillRect/>
          </a:stretch>
        </p:blipFill>
        <p:spPr>
          <a:xfrm>
            <a:off x="547453" y="5036574"/>
            <a:ext cx="3158225" cy="9560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32711" b="33708"/>
          <a:stretch>
            <a:fillRect/>
          </a:stretch>
        </p:blipFill>
        <p:spPr>
          <a:xfrm>
            <a:off x="4357127" y="5054132"/>
            <a:ext cx="3158225" cy="9385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64929"/>
          <a:stretch>
            <a:fillRect/>
          </a:stretch>
        </p:blipFill>
        <p:spPr>
          <a:xfrm>
            <a:off x="8364538" y="5059223"/>
            <a:ext cx="2991177" cy="9283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94706" y="6099858"/>
            <a:ext cx="249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a.</a:t>
            </a:r>
            <a:r>
              <a:rPr lang="zh-CN" altLang="en-US" sz="18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增加</a:t>
            </a:r>
            <a:r>
              <a:rPr lang="zh-CN" altLang="zh-CN" sz="18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径向切削深度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078669" y="6099858"/>
            <a:ext cx="2436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b.</a:t>
            </a:r>
            <a:r>
              <a:rPr lang="zh-CN" altLang="en-US" sz="18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增加</a:t>
            </a:r>
            <a:r>
              <a:rPr lang="zh-CN" altLang="en-US" spc="75" dirty="0">
                <a:solidFill>
                  <a:srgbClr val="000000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轴</a:t>
            </a:r>
            <a:r>
              <a:rPr lang="zh-CN" altLang="zh-CN" sz="18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向切削深度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248140" y="6099810"/>
            <a:ext cx="137604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c.</a:t>
            </a:r>
            <a:r>
              <a:rPr lang="zh-CN" altLang="en-US" sz="1800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内壁铣削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实验验证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853440"/>
            <a:ext cx="5448300" cy="48526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230" y="854075"/>
            <a:ext cx="5507990" cy="485203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832860" y="5485130"/>
            <a:ext cx="4526915" cy="94107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altLang="zh-CN" sz="2000" b="1" i="0" dirty="0">
                <a:solidFill>
                  <a:srgbClr val="040C28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Fast Fourier Transform</a:t>
            </a:r>
            <a:r>
              <a:rPr lang="zh-CN" altLang="en-US" sz="2000" b="1" i="0" dirty="0">
                <a:solidFill>
                  <a:srgbClr val="040C28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 i="0" dirty="0">
                <a:solidFill>
                  <a:srgbClr val="040C28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</a:t>
            </a:r>
            <a:r>
              <a:rPr lang="zh-CN" altLang="en-US" sz="2000" b="1" i="0" dirty="0">
                <a:solidFill>
                  <a:srgbClr val="040C28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949959" y="87312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实验验证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26" y="790002"/>
            <a:ext cx="8309538" cy="470332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82340" y="5626100"/>
            <a:ext cx="5791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spc="75" dirty="0">
                <a:solidFill>
                  <a:srgbClr val="000000"/>
                </a:solidFill>
                <a:effectLst/>
                <a:ea typeface="微软雅黑" panose="020B0503020204020204" charset="-122"/>
                <a:cs typeface="Times New Roman" panose="02020603050405020304" pitchFamily="18" charset="0"/>
              </a:rPr>
              <a:t>颤振发生时，频谱中有一个额外的颤振频率分量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1150f3d0-c26c-4d8e-bc14-d787f1dba6af"/>
  <p:tag name="COMMONDATA" val="eyJoZGlkIjoiY2NjNDZmZDg5OTg0ZjM3MTQzMGI0NTY4MzUyZmI2ZG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1032</Words>
  <Application>Microsoft Office PowerPoint</Application>
  <PresentationFormat>宽屏</PresentationFormat>
  <Paragraphs>89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Segoe UI</vt:lpstr>
      <vt:lpstr>Calibri</vt:lpstr>
      <vt:lpstr>方正粗金陵简体</vt:lpstr>
      <vt:lpstr>等线</vt:lpstr>
      <vt:lpstr>Wingdings</vt:lpstr>
      <vt:lpstr>Arial</vt:lpstr>
      <vt:lpstr>Segoe UI Light</vt:lpstr>
      <vt:lpstr>Century Gothic</vt:lpstr>
      <vt:lpstr>微软雅黑</vt:lpstr>
      <vt:lpstr>方正细金陵简体</vt:lpstr>
      <vt:lpstr>Office 主题​​</vt:lpstr>
      <vt:lpstr>1_OfficePLUS</vt:lpstr>
      <vt:lpstr>1_Office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Racheus zhao</cp:lastModifiedBy>
  <cp:revision>133</cp:revision>
  <dcterms:created xsi:type="dcterms:W3CDTF">2019-01-23T14:14:00Z</dcterms:created>
  <dcterms:modified xsi:type="dcterms:W3CDTF">2023-04-26T03:11:41Z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199BAEE75FC1448C89C0196F1D362E36_12</vt:lpwstr>
  </property>
  <property fmtid="{D5CDD505-2E9C-101B-9397-08002B2CF9AE}" pid="12" name="KSOProductBuildVer">
    <vt:lpwstr>2052-11.1.0.14036</vt:lpwstr>
  </property>
</Properties>
</file>